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0" r:id="rId1"/>
  </p:sldMasterIdLst>
  <p:sldIdLst>
    <p:sldId id="283" r:id="rId2"/>
    <p:sldId id="295" r:id="rId3"/>
    <p:sldId id="293" r:id="rId4"/>
    <p:sldId id="270" r:id="rId5"/>
    <p:sldId id="278" r:id="rId6"/>
    <p:sldId id="271" r:id="rId7"/>
    <p:sldId id="279" r:id="rId8"/>
    <p:sldId id="272" r:id="rId9"/>
    <p:sldId id="280" r:id="rId10"/>
    <p:sldId id="274" r:id="rId11"/>
    <p:sldId id="275" r:id="rId12"/>
    <p:sldId id="276" r:id="rId13"/>
    <p:sldId id="273" r:id="rId14"/>
    <p:sldId id="268" r:id="rId15"/>
    <p:sldId id="294" r:id="rId16"/>
    <p:sldId id="265" r:id="rId17"/>
    <p:sldId id="281" r:id="rId18"/>
    <p:sldId id="266" r:id="rId19"/>
    <p:sldId id="267" r:id="rId20"/>
    <p:sldId id="282" r:id="rId21"/>
    <p:sldId id="269" r:id="rId22"/>
    <p:sldId id="284" r:id="rId23"/>
    <p:sldId id="285" r:id="rId24"/>
    <p:sldId id="286" r:id="rId25"/>
    <p:sldId id="287" r:id="rId26"/>
    <p:sldId id="288" r:id="rId27"/>
    <p:sldId id="289" r:id="rId28"/>
    <p:sldId id="290" r:id="rId29"/>
    <p:sldId id="291" r:id="rId30"/>
    <p:sldId id="292"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5/1/2024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r" eaLnBrk="1" latinLnBrk="0" hangingPunct="1"/>
            <a:fld id="{96652B35-718D-4E28-AFEB-B694A3B357E8}" type="slidenum">
              <a:rPr kumimoji="0" lang="en-US" smtClean="0"/>
              <a:pPr algn="r" eaLnBrk="1" latinLnBrk="0" hangingPunct="1"/>
              <a:t>‹#›</a:t>
            </a:fld>
            <a:endParaRPr kumimoji="0"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5/1/2024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eaLnBrk="1" latinLnBrk="0" hangingPunct="1"/>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lgn="l" eaLnBrk="1" latinLnBrk="0" hangingPunct="1"/>
            <a:fld id="{C3F416CD-67A3-4CF0-A210-F6AF31AC147F}" type="datetimeFigureOut">
              <a:rPr lang="en-US" smtClean="0"/>
              <a:pPr algn="l" eaLnBrk="1" latinLnBrk="0" hangingPunct="1"/>
              <a:t>5/1/2024</a:t>
            </a:fld>
            <a:endParaRPr lang="en-US" sz="800" dirty="0">
              <a:solidFill>
                <a:schemeClr val="accent2"/>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lgn="r" eaLnBrk="1" latinLnBrk="0" hangingPunct="1"/>
            <a:endParaRPr kumimoji="0" lang="en-US" sz="800" dirty="0">
              <a:solidFill>
                <a:schemeClr val="accent2"/>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7" y="4372168"/>
            <a:ext cx="5832648" cy="1143000"/>
          </a:xfrm>
        </p:spPr>
        <p:txBody>
          <a:bodyPr/>
          <a:lstStyle/>
          <a:p>
            <a:r>
              <a:rPr lang="en-US" sz="3600" dirty="0" smtClean="0"/>
              <a:t>Dr. </a:t>
            </a:r>
            <a:r>
              <a:rPr lang="en-US" sz="3600" dirty="0" err="1" smtClean="0"/>
              <a:t>Emad</a:t>
            </a:r>
            <a:r>
              <a:rPr lang="en-US" sz="3600" dirty="0" smtClean="0"/>
              <a:t> </a:t>
            </a:r>
            <a:r>
              <a:rPr lang="en-US" sz="3600" dirty="0" err="1" smtClean="0"/>
              <a:t>Kudhair</a:t>
            </a:r>
            <a:r>
              <a:rPr lang="en-US" sz="3600" dirty="0" smtClean="0"/>
              <a:t> Abbas</a:t>
            </a:r>
            <a:endParaRPr lang="en-US"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31190" y="1882075"/>
            <a:ext cx="4005419" cy="149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33093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143000" y="731520"/>
            <a:ext cx="7893496" cy="5361776"/>
          </a:xfrm>
        </p:spPr>
        <p:txBody>
          <a:bodyPr>
            <a:normAutofit/>
          </a:bodyPr>
          <a:lstStyle/>
          <a:p>
            <a:pPr algn="l"/>
            <a:r>
              <a:rPr lang="en-US" sz="2800" dirty="0"/>
              <a:t>The </a:t>
            </a:r>
            <a:r>
              <a:rPr lang="en-US" sz="2800" b="1" i="1" dirty="0"/>
              <a:t>morphological heterogeneity </a:t>
            </a:r>
            <a:r>
              <a:rPr lang="en-US" sz="2800" dirty="0"/>
              <a:t>of lysosomes is attributable in part to the fact that they represent various stages in a dynamic process of intracellular digestion. Small granules with relatively homogeneous content are called primary lysosomes, an inactive storage form or ready reserve of hydrolytic enzymes not yet involved in digestive events. </a:t>
            </a:r>
            <a:endParaRPr lang="ar-IQ" sz="2800" dirty="0"/>
          </a:p>
        </p:txBody>
      </p:sp>
    </p:spTree>
    <p:extLst>
      <p:ext uri="{BB962C8B-B14F-4D97-AF65-F5344CB8AC3E}">
        <p14:creationId xmlns:p14="http://schemas.microsoft.com/office/powerpoint/2010/main" val="117109182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1560" y="731520"/>
            <a:ext cx="8064896" cy="4209648"/>
          </a:xfrm>
        </p:spPr>
        <p:txBody>
          <a:bodyPr>
            <a:normAutofit/>
          </a:bodyPr>
          <a:lstStyle/>
          <a:p>
            <a:pPr algn="l"/>
            <a:r>
              <a:rPr lang="en-US" sz="2800" dirty="0"/>
              <a:t>Somewhat larger bodies with a </a:t>
            </a:r>
            <a:r>
              <a:rPr lang="en-US" sz="3200" i="1" dirty="0"/>
              <a:t>heterogeneous</a:t>
            </a:r>
            <a:r>
              <a:rPr lang="en-US" sz="2800" dirty="0"/>
              <a:t> content that may include recognizable residues of ingested material are </a:t>
            </a:r>
            <a:r>
              <a:rPr lang="en-US" sz="2800" dirty="0" err="1"/>
              <a:t>heterophagic</a:t>
            </a:r>
            <a:r>
              <a:rPr lang="en-US" sz="2800" dirty="0"/>
              <a:t> vacuoles (</a:t>
            </a:r>
            <a:r>
              <a:rPr lang="en-US" sz="2800" dirty="0" err="1" smtClean="0"/>
              <a:t>heterophago</a:t>
            </a:r>
            <a:r>
              <a:rPr lang="en-US" sz="2800" dirty="0" smtClean="0"/>
              <a:t> lysosomes</a:t>
            </a:r>
            <a:r>
              <a:rPr lang="en-US" sz="2800" dirty="0"/>
              <a:t>, or secondary lysosomes) formed by fusion of primary lysosomes with endocytosis vacuoles</a:t>
            </a:r>
            <a:endParaRPr lang="ar-IQ" sz="2800" dirty="0"/>
          </a:p>
        </p:txBody>
      </p:sp>
    </p:spTree>
    <p:extLst>
      <p:ext uri="{BB962C8B-B14F-4D97-AF65-F5344CB8AC3E}">
        <p14:creationId xmlns:p14="http://schemas.microsoft.com/office/powerpoint/2010/main" val="56832503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692696"/>
            <a:ext cx="8424936" cy="4626848"/>
          </a:xfrm>
        </p:spPr>
        <p:txBody>
          <a:bodyPr>
            <a:normAutofit/>
          </a:bodyPr>
          <a:lstStyle/>
          <a:p>
            <a:pPr algn="l"/>
            <a:r>
              <a:rPr lang="en-US" sz="2800" dirty="0"/>
              <a:t>As digestion of the contents of the </a:t>
            </a:r>
            <a:r>
              <a:rPr lang="en-US" sz="2800" dirty="0" err="1"/>
              <a:t>heterophagic</a:t>
            </a:r>
            <a:r>
              <a:rPr lang="en-US" sz="2800" dirty="0"/>
              <a:t> vacuoles progresses, they are reduced in size and become residual bodies ( mainly contain indigestible lipid materials so it is called lipofuscin pigmented substances) filled with granules of varying size and density in an amorphous matrix and usually found in old age cells.</a:t>
            </a:r>
          </a:p>
          <a:p>
            <a:endParaRPr lang="ar-IQ" sz="3600" dirty="0"/>
          </a:p>
        </p:txBody>
      </p:sp>
    </p:spTree>
    <p:extLst>
      <p:ext uri="{BB962C8B-B14F-4D97-AF65-F5344CB8AC3E}">
        <p14:creationId xmlns:p14="http://schemas.microsoft.com/office/powerpoint/2010/main" val="368298441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899592" y="476672"/>
            <a:ext cx="7272808" cy="3729568"/>
          </a:xfrm>
        </p:spPr>
        <p:txBody>
          <a:bodyPr>
            <a:noAutofit/>
          </a:bodyPr>
          <a:lstStyle/>
          <a:p>
            <a:pPr algn="l"/>
            <a:r>
              <a:rPr lang="en-US" sz="2400" dirty="0"/>
              <a:t>The endocytosed material mixes with the hydrolytic enzymes, a proton pump in the lysosomal membrane is activated to lower internal pH, and digestion follows. </a:t>
            </a:r>
            <a:endParaRPr lang="en-US" sz="2400" dirty="0" smtClean="0"/>
          </a:p>
          <a:p>
            <a:pPr algn="l"/>
            <a:endParaRPr lang="en-US" sz="2400" dirty="0"/>
          </a:p>
          <a:p>
            <a:pPr algn="l"/>
            <a:r>
              <a:rPr lang="en-US" sz="2400" dirty="0" smtClean="0"/>
              <a:t>The </a:t>
            </a:r>
            <a:r>
              <a:rPr lang="en-US" sz="2400" dirty="0"/>
              <a:t>composite structure is now termed a secondary or </a:t>
            </a:r>
            <a:r>
              <a:rPr lang="en-US" sz="2400" dirty="0" err="1"/>
              <a:t>heterolysosome</a:t>
            </a:r>
            <a:r>
              <a:rPr lang="en-US" sz="2400" dirty="0"/>
              <a:t>. </a:t>
            </a:r>
            <a:r>
              <a:rPr lang="en-US" sz="2400" dirty="0" err="1"/>
              <a:t>Heterolysosomes</a:t>
            </a:r>
            <a:r>
              <a:rPr lang="en-US" sz="2400" dirty="0"/>
              <a:t> are generally 0.2-2μm in diameter and present a heterogeneous appearance in the TEM because of the wide variety of materials they may be digesting.</a:t>
            </a:r>
          </a:p>
          <a:p>
            <a:endParaRPr lang="ar-IQ" sz="2400" dirty="0"/>
          </a:p>
        </p:txBody>
      </p:sp>
    </p:spTree>
    <p:extLst>
      <p:ext uri="{BB962C8B-B14F-4D97-AF65-F5344CB8AC3E}">
        <p14:creationId xmlns:p14="http://schemas.microsoft.com/office/powerpoint/2010/main" val="362387682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504" y="823912"/>
            <a:ext cx="9036496" cy="570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58302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685800"/>
            <a:ext cx="7128791" cy="526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40134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1700808"/>
            <a:ext cx="6512511" cy="1143000"/>
          </a:xfrm>
        </p:spPr>
        <p:txBody>
          <a:bodyPr>
            <a:normAutofit fontScale="90000"/>
          </a:bodyPr>
          <a:lstStyle/>
          <a:p>
            <a:r>
              <a:rPr lang="en-US" b="1" i="1" dirty="0"/>
              <a:t>Peroxisomes or </a:t>
            </a:r>
            <a:r>
              <a:rPr lang="en-US" b="1" i="1" dirty="0" err="1"/>
              <a:t>microbodies</a:t>
            </a:r>
            <a:endParaRPr lang="ar-IQ" b="1" i="1" dirty="0"/>
          </a:p>
        </p:txBody>
      </p:sp>
      <p:sp>
        <p:nvSpPr>
          <p:cNvPr id="3" name="عنصر نائب للمحتوى 2"/>
          <p:cNvSpPr>
            <a:spLocks noGrp="1"/>
          </p:cNvSpPr>
          <p:nvPr>
            <p:ph idx="1"/>
          </p:nvPr>
        </p:nvSpPr>
        <p:spPr>
          <a:xfrm>
            <a:off x="1259632" y="2636912"/>
            <a:ext cx="6400800" cy="3474720"/>
          </a:xfrm>
        </p:spPr>
        <p:txBody>
          <a:bodyPr>
            <a:normAutofit/>
          </a:bodyPr>
          <a:lstStyle/>
          <a:p>
            <a:pPr algn="l"/>
            <a:endParaRPr lang="ar-IQ" dirty="0"/>
          </a:p>
        </p:txBody>
      </p:sp>
    </p:spTree>
    <p:extLst>
      <p:ext uri="{BB962C8B-B14F-4D97-AF65-F5344CB8AC3E}">
        <p14:creationId xmlns:p14="http://schemas.microsoft.com/office/powerpoint/2010/main" val="364822357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143000" y="548680"/>
            <a:ext cx="6400800" cy="5040560"/>
          </a:xfrm>
        </p:spPr>
        <p:txBody>
          <a:bodyPr>
            <a:normAutofit/>
          </a:bodyPr>
          <a:lstStyle/>
          <a:p>
            <a:r>
              <a:rPr lang="en-US" sz="2400" dirty="0"/>
              <a:t>Peroxisomes are similar in appearance to lysosomes, but the two have different origins. Lysosomes are generally formed in the Golgi complex, whereas peroxisomes self-replicate.</a:t>
            </a:r>
          </a:p>
          <a:p>
            <a:r>
              <a:rPr lang="en-US" sz="3200" i="1" dirty="0"/>
              <a:t>Definition</a:t>
            </a:r>
          </a:p>
          <a:p>
            <a:r>
              <a:rPr lang="en-US" sz="2400" dirty="0"/>
              <a:t>Peroxisomes (</a:t>
            </a:r>
            <a:r>
              <a:rPr lang="en-US" sz="2400" dirty="0" err="1"/>
              <a:t>microbodies</a:t>
            </a:r>
            <a:r>
              <a:rPr lang="en-US" sz="2400" dirty="0"/>
              <a:t>) are spherical, simple membrane-bound vesicle with a diameter of 0.5 um. They utilize oxygen but do not produce ATP and do not participate directly in cellular metabolism.</a:t>
            </a:r>
          </a:p>
          <a:p>
            <a:endParaRPr lang="en-US" sz="2400" dirty="0"/>
          </a:p>
        </p:txBody>
      </p:sp>
    </p:spTree>
    <p:extLst>
      <p:ext uri="{BB962C8B-B14F-4D97-AF65-F5344CB8AC3E}">
        <p14:creationId xmlns:p14="http://schemas.microsoft.com/office/powerpoint/2010/main" val="110878331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07504" y="731520"/>
            <a:ext cx="9289032" cy="4497680"/>
          </a:xfrm>
        </p:spPr>
        <p:txBody>
          <a:bodyPr>
            <a:normAutofit/>
          </a:bodyPr>
          <a:lstStyle/>
          <a:p>
            <a:pPr algn="l"/>
            <a:r>
              <a:rPr lang="en-US" sz="2400" dirty="0"/>
              <a:t>Peroxisomes oxidize specific organic substances by removing hydrogen atoms that are transferred to molecular oxygen. Peroxisomes contain enzymes for degrading amino acids and fatty acids. </a:t>
            </a:r>
            <a:endParaRPr lang="en-US" sz="2400" dirty="0" smtClean="0"/>
          </a:p>
          <a:p>
            <a:pPr algn="l"/>
            <a:endParaRPr lang="en-US" sz="2400" dirty="0"/>
          </a:p>
          <a:p>
            <a:pPr algn="l"/>
            <a:r>
              <a:rPr lang="en-US" sz="2400" dirty="0" smtClean="0"/>
              <a:t>These </a:t>
            </a:r>
            <a:r>
              <a:rPr lang="en-US" sz="2400" dirty="0"/>
              <a:t>reactions produce a toxic hydrogen peroxide; (H2O2) as a </a:t>
            </a:r>
            <a:r>
              <a:rPr lang="en-US" sz="2400" dirty="0" smtClean="0"/>
              <a:t>by product </a:t>
            </a:r>
            <a:r>
              <a:rPr lang="en-US" sz="2400" dirty="0"/>
              <a:t>of cellular metabolism, a substance potentially damaging to the cell which is immediately broken down by catalase.</a:t>
            </a:r>
            <a:endParaRPr lang="ar-IQ" sz="2400" dirty="0"/>
          </a:p>
        </p:txBody>
      </p:sp>
    </p:spTree>
    <p:extLst>
      <p:ext uri="{BB962C8B-B14F-4D97-AF65-F5344CB8AC3E}">
        <p14:creationId xmlns:p14="http://schemas.microsoft.com/office/powerpoint/2010/main" val="42686542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83568" y="1556792"/>
            <a:ext cx="6860232" cy="2649448"/>
          </a:xfrm>
        </p:spPr>
        <p:txBody>
          <a:bodyPr>
            <a:noAutofit/>
          </a:bodyPr>
          <a:lstStyle/>
          <a:p>
            <a:pPr algn="l"/>
            <a:r>
              <a:rPr lang="en-US" sz="2400" dirty="0"/>
              <a:t>Peroxisomes are multifunctional organelles, containing more than 50 enzymes involved in such diverse activities as the oxidation of very-long-chain fatty acids (</a:t>
            </a:r>
            <a:r>
              <a:rPr lang="en-US" sz="2400" dirty="0" err="1"/>
              <a:t>oxydase</a:t>
            </a:r>
            <a:r>
              <a:rPr lang="en-US" sz="2400" dirty="0"/>
              <a:t>) and the synthesis of </a:t>
            </a:r>
            <a:r>
              <a:rPr lang="en-US" sz="2400" dirty="0" err="1"/>
              <a:t>plasmalogens</a:t>
            </a:r>
            <a:r>
              <a:rPr lang="en-US" sz="2400" dirty="0"/>
              <a:t> (abnormal phospholipid).</a:t>
            </a:r>
          </a:p>
          <a:p>
            <a:pPr algn="l"/>
            <a:endParaRPr lang="en-US" sz="2400" dirty="0" smtClean="0"/>
          </a:p>
          <a:p>
            <a:pPr algn="l"/>
            <a:endParaRPr lang="en-US" sz="2400" dirty="0"/>
          </a:p>
          <a:p>
            <a:pPr algn="l"/>
            <a:endParaRPr lang="en-US" sz="2400" dirty="0" smtClean="0"/>
          </a:p>
          <a:p>
            <a:pPr algn="l"/>
            <a:r>
              <a:rPr lang="en-US" sz="2400" dirty="0" smtClean="0"/>
              <a:t>The </a:t>
            </a:r>
            <a:r>
              <a:rPr lang="en-US" sz="2400" dirty="0"/>
              <a:t>peroxisomes of the liver and kidney are particularly large and abundant, reflecting the functions of these organs in lipid metabolism and management of metabolic waste products.</a:t>
            </a:r>
            <a:endParaRPr lang="ar-IQ" sz="2400" dirty="0"/>
          </a:p>
        </p:txBody>
      </p:sp>
    </p:spTree>
    <p:extLst>
      <p:ext uri="{BB962C8B-B14F-4D97-AF65-F5344CB8AC3E}">
        <p14:creationId xmlns:p14="http://schemas.microsoft.com/office/powerpoint/2010/main" val="183428843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Objective learning </a:t>
            </a:r>
            <a:endParaRPr lang="ar-IQ" dirty="0"/>
          </a:p>
        </p:txBody>
      </p:sp>
      <p:sp>
        <p:nvSpPr>
          <p:cNvPr id="3" name="عنصر نائب للمحتوى 2"/>
          <p:cNvSpPr>
            <a:spLocks noGrp="1"/>
          </p:cNvSpPr>
          <p:nvPr>
            <p:ph idx="1"/>
          </p:nvPr>
        </p:nvSpPr>
        <p:spPr/>
        <p:txBody>
          <a:bodyPr/>
          <a:lstStyle/>
          <a:p>
            <a:r>
              <a:rPr lang="en-US" dirty="0" smtClean="0"/>
              <a:t>1-Lysosomes definition</a:t>
            </a:r>
          </a:p>
          <a:p>
            <a:r>
              <a:rPr lang="en-US" dirty="0" smtClean="0"/>
              <a:t>2-Lysosomes Functions</a:t>
            </a:r>
          </a:p>
          <a:p>
            <a:endParaRPr lang="ar-IQ" dirty="0"/>
          </a:p>
        </p:txBody>
      </p:sp>
    </p:spTree>
    <p:extLst>
      <p:ext uri="{BB962C8B-B14F-4D97-AF65-F5344CB8AC3E}">
        <p14:creationId xmlns:p14="http://schemas.microsoft.com/office/powerpoint/2010/main" val="355155445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1484784"/>
            <a:ext cx="6512511" cy="1143000"/>
          </a:xfrm>
        </p:spPr>
        <p:txBody>
          <a:bodyPr>
            <a:normAutofit fontScale="90000"/>
          </a:bodyPr>
          <a:lstStyle/>
          <a:p>
            <a:r>
              <a:rPr lang="en-US" dirty="0"/>
              <a:t>The main functions of peroxisomes</a:t>
            </a:r>
          </a:p>
        </p:txBody>
      </p:sp>
    </p:spTree>
    <p:extLst>
      <p:ext uri="{BB962C8B-B14F-4D97-AF65-F5344CB8AC3E}">
        <p14:creationId xmlns:p14="http://schemas.microsoft.com/office/powerpoint/2010/main" val="228452697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IQ" dirty="0"/>
          </a:p>
        </p:txBody>
      </p:sp>
      <p:sp>
        <p:nvSpPr>
          <p:cNvPr id="3" name="عنصر نائب للمحتوى 2"/>
          <p:cNvSpPr>
            <a:spLocks noGrp="1"/>
          </p:cNvSpPr>
          <p:nvPr>
            <p:ph idx="1"/>
          </p:nvPr>
        </p:nvSpPr>
        <p:spPr/>
        <p:txBody>
          <a:bodyPr>
            <a:noAutofit/>
          </a:bodyPr>
          <a:lstStyle/>
          <a:p>
            <a:pPr algn="l"/>
            <a:r>
              <a:rPr lang="en-US" sz="1800" dirty="0"/>
              <a:t>1- Hydrogen peroxide (H2O2) is a poison, but the peroxisome has enzyme that converts H2O2 to water.</a:t>
            </a:r>
          </a:p>
          <a:p>
            <a:pPr algn="l"/>
            <a:endParaRPr lang="en-US" sz="1800" dirty="0" smtClean="0"/>
          </a:p>
          <a:p>
            <a:pPr algn="l"/>
            <a:r>
              <a:rPr lang="en-US" sz="1800" dirty="0" smtClean="0"/>
              <a:t>2- </a:t>
            </a:r>
            <a:r>
              <a:rPr lang="en-US" sz="1800" dirty="0"/>
              <a:t>Some peroxisomes break fatty acids down to smaller molecules that are transported to mitochondria for fuel.</a:t>
            </a:r>
          </a:p>
          <a:p>
            <a:pPr algn="l"/>
            <a:endParaRPr lang="en-US" sz="1800" dirty="0" smtClean="0"/>
          </a:p>
          <a:p>
            <a:pPr algn="l"/>
            <a:r>
              <a:rPr lang="en-US" sz="1800" dirty="0" smtClean="0"/>
              <a:t>3- </a:t>
            </a:r>
            <a:r>
              <a:rPr lang="en-US" sz="1800" dirty="0"/>
              <a:t>They detoxify alcohol and other harmful compounds, thus, it exists extensively in the liver cells.</a:t>
            </a:r>
          </a:p>
          <a:p>
            <a:pPr algn="l"/>
            <a:endParaRPr lang="en-US" sz="1800" dirty="0" smtClean="0"/>
          </a:p>
          <a:p>
            <a:pPr algn="l"/>
            <a:r>
              <a:rPr lang="en-US" sz="1800" dirty="0" smtClean="0"/>
              <a:t>4- Initiate </a:t>
            </a:r>
            <a:r>
              <a:rPr lang="en-US" sz="1800" dirty="0"/>
              <a:t>the production of phospholipids, which are typically used in the formation of membranes.</a:t>
            </a:r>
          </a:p>
          <a:p>
            <a:pPr algn="l"/>
            <a:endParaRPr lang="en-US" sz="1800" dirty="0" smtClean="0"/>
          </a:p>
          <a:p>
            <a:pPr algn="l"/>
            <a:r>
              <a:rPr lang="en-US" sz="1800" dirty="0" smtClean="0"/>
              <a:t>5- </a:t>
            </a:r>
            <a:r>
              <a:rPr lang="en-US" sz="1800" dirty="0"/>
              <a:t>Peroxisomes also play a role in the production of bile acids and proteins</a:t>
            </a:r>
            <a:r>
              <a:rPr lang="en-US" sz="1800" dirty="0" smtClean="0"/>
              <a:t>.</a:t>
            </a:r>
            <a:endParaRPr lang="en-US" sz="1800" dirty="0"/>
          </a:p>
        </p:txBody>
      </p:sp>
    </p:spTree>
    <p:extLst>
      <p:ext uri="{BB962C8B-B14F-4D97-AF65-F5344CB8AC3E}">
        <p14:creationId xmlns:p14="http://schemas.microsoft.com/office/powerpoint/2010/main" val="304995620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1556792"/>
            <a:ext cx="6781800" cy="1600200"/>
          </a:xfrm>
        </p:spPr>
        <p:txBody>
          <a:bodyPr/>
          <a:lstStyle/>
          <a:p>
            <a:r>
              <a:rPr lang="en-US" dirty="0"/>
              <a:t>Centrosome</a:t>
            </a:r>
          </a:p>
        </p:txBody>
      </p:sp>
    </p:spTree>
    <p:extLst>
      <p:ext uri="{BB962C8B-B14F-4D97-AF65-F5344CB8AC3E}">
        <p14:creationId xmlns:p14="http://schemas.microsoft.com/office/powerpoint/2010/main" val="10066313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r>
              <a:rPr lang="en-US" dirty="0"/>
              <a:t>Centrosome is a zone of cytoplasm, usually centrally located in the </a:t>
            </a:r>
            <a:r>
              <a:rPr lang="en-US" dirty="0" smtClean="0"/>
              <a:t>cell </a:t>
            </a:r>
            <a:r>
              <a:rPr lang="en-US" dirty="0"/>
              <a:t>adjacent to the nucleus and often surrounded by the Golgi apparatus. </a:t>
            </a:r>
          </a:p>
          <a:p>
            <a:r>
              <a:rPr lang="en-US" dirty="0"/>
              <a:t>The centrosome acts as a nucleation center for microtubules which radiate </a:t>
            </a:r>
            <a:r>
              <a:rPr lang="en-US" dirty="0" smtClean="0"/>
              <a:t>from </a:t>
            </a:r>
            <a:r>
              <a:rPr lang="en-US" dirty="0"/>
              <a:t>here towards the cell periphery. It contains a pair of </a:t>
            </a:r>
            <a:r>
              <a:rPr lang="en-US" dirty="0" smtClean="0"/>
              <a:t>centrioles embedded </a:t>
            </a:r>
            <a:r>
              <a:rPr lang="en-US" dirty="0"/>
              <a:t>in a matrix of tubulin subunits, and are arranged </a:t>
            </a:r>
            <a:r>
              <a:rPr lang="en-US" dirty="0" smtClean="0"/>
              <a:t>with </a:t>
            </a:r>
            <a:r>
              <a:rPr lang="en-US" dirty="0"/>
              <a:t>their long axes at the right angles to each other.</a:t>
            </a:r>
          </a:p>
        </p:txBody>
      </p:sp>
    </p:spTree>
    <p:extLst>
      <p:ext uri="{BB962C8B-B14F-4D97-AF65-F5344CB8AC3E}">
        <p14:creationId xmlns:p14="http://schemas.microsoft.com/office/powerpoint/2010/main" val="141294436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Centrioles are rod-shaped bodies near the nucleus that functions in </a:t>
            </a:r>
            <a:r>
              <a:rPr lang="en-US" dirty="0" smtClean="0"/>
              <a:t>cell </a:t>
            </a:r>
            <a:r>
              <a:rPr lang="en-US" dirty="0"/>
              <a:t>division. They help to organize the cell and divide the cell contents </a:t>
            </a:r>
            <a:r>
              <a:rPr lang="en-US" dirty="0" smtClean="0"/>
              <a:t>during </a:t>
            </a:r>
            <a:r>
              <a:rPr lang="en-US" dirty="0"/>
              <a:t>this process. </a:t>
            </a:r>
            <a:endParaRPr lang="en-US" dirty="0" smtClean="0"/>
          </a:p>
          <a:p>
            <a:endParaRPr lang="en-US" dirty="0"/>
          </a:p>
          <a:p>
            <a:endParaRPr lang="en-US" dirty="0" smtClean="0"/>
          </a:p>
          <a:p>
            <a:r>
              <a:rPr lang="en-US" dirty="0" smtClean="0"/>
              <a:t>Centrioles </a:t>
            </a:r>
            <a:r>
              <a:rPr lang="en-US" dirty="0"/>
              <a:t>act as microtubule organizing center for </a:t>
            </a:r>
          </a:p>
          <a:p>
            <a:r>
              <a:rPr lang="en-US" dirty="0"/>
              <a:t>the microtubules of the spindle which controls distribution of </a:t>
            </a:r>
            <a:r>
              <a:rPr lang="en-US" dirty="0" smtClean="0"/>
              <a:t> chromosomes </a:t>
            </a:r>
            <a:r>
              <a:rPr lang="en-US" dirty="0"/>
              <a:t>to the daughter cells </a:t>
            </a:r>
          </a:p>
        </p:txBody>
      </p:sp>
    </p:spTree>
    <p:extLst>
      <p:ext uri="{BB962C8B-B14F-4D97-AF65-F5344CB8AC3E}">
        <p14:creationId xmlns:p14="http://schemas.microsoft.com/office/powerpoint/2010/main" val="144916008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The Structure of centriole</a:t>
            </a:r>
          </a:p>
        </p:txBody>
      </p:sp>
      <p:sp>
        <p:nvSpPr>
          <p:cNvPr id="3" name="عنصر نائب للمحتوى 2"/>
          <p:cNvSpPr>
            <a:spLocks noGrp="1"/>
          </p:cNvSpPr>
          <p:nvPr>
            <p:ph idx="1"/>
          </p:nvPr>
        </p:nvSpPr>
        <p:spPr/>
        <p:txBody>
          <a:bodyPr>
            <a:normAutofit/>
          </a:bodyPr>
          <a:lstStyle/>
          <a:p>
            <a:r>
              <a:rPr lang="en-US" dirty="0"/>
              <a:t>Each centriole is cylindrical in form, consisting of nine </a:t>
            </a:r>
            <a:r>
              <a:rPr lang="en-US" dirty="0" smtClean="0"/>
              <a:t>trip lets </a:t>
            </a:r>
            <a:r>
              <a:rPr lang="en-US" dirty="0"/>
              <a:t>of </a:t>
            </a:r>
            <a:r>
              <a:rPr lang="en-US" dirty="0" smtClean="0"/>
              <a:t>parallel </a:t>
            </a:r>
            <a:r>
              <a:rPr lang="en-US" dirty="0"/>
              <a:t>microtubules. The pattern is so named because a ring of nine </a:t>
            </a:r>
            <a:r>
              <a:rPr lang="en-US" dirty="0" smtClean="0"/>
              <a:t> microtubules </a:t>
            </a:r>
            <a:r>
              <a:rPr lang="en-US" dirty="0"/>
              <a:t>(triplets) are arranged at right angles to one another. </a:t>
            </a:r>
            <a:endParaRPr lang="en-US" dirty="0" smtClean="0"/>
          </a:p>
          <a:p>
            <a:endParaRPr lang="en-US" dirty="0"/>
          </a:p>
          <a:p>
            <a:r>
              <a:rPr lang="en-US" dirty="0" smtClean="0"/>
              <a:t>Each triplet consist of an inner (complete) microtubule (A), which is circular in cross </a:t>
            </a:r>
            <a:r>
              <a:rPr lang="en-US" dirty="0"/>
              <a:t>section, and two further (incomplete) microtubules (B and C), </a:t>
            </a:r>
            <a:r>
              <a:rPr lang="en-US" dirty="0" smtClean="0"/>
              <a:t>which </a:t>
            </a:r>
            <a:r>
              <a:rPr lang="en-US" dirty="0"/>
              <a:t>are C shaped .</a:t>
            </a:r>
          </a:p>
          <a:p>
            <a:endParaRPr lang="en-US" dirty="0"/>
          </a:p>
        </p:txBody>
      </p:sp>
    </p:spTree>
    <p:extLst>
      <p:ext uri="{BB962C8B-B14F-4D97-AF65-F5344CB8AC3E}">
        <p14:creationId xmlns:p14="http://schemas.microsoft.com/office/powerpoint/2010/main" val="423161947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Structure of centriole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920880" cy="475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13141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Ultrastructure of the centriole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698477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45366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r>
              <a:rPr lang="en-US" dirty="0"/>
              <a:t>Centrioles replicate in interphase stage of mitosis and they help to organize the assembly of microtubules during cell division. Centrioles called (basal bodies) that form cilia and flagella</a:t>
            </a:r>
          </a:p>
        </p:txBody>
      </p:sp>
    </p:spTree>
    <p:extLst>
      <p:ext uri="{BB962C8B-B14F-4D97-AF65-F5344CB8AC3E}">
        <p14:creationId xmlns:p14="http://schemas.microsoft.com/office/powerpoint/2010/main" val="220293252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Centrioles and basal bodies</a:t>
            </a:r>
          </a:p>
        </p:txBody>
      </p:sp>
      <p:sp>
        <p:nvSpPr>
          <p:cNvPr id="3" name="عنصر نائب للمحتوى 2"/>
          <p:cNvSpPr>
            <a:spLocks noGrp="1"/>
          </p:cNvSpPr>
          <p:nvPr>
            <p:ph idx="1"/>
          </p:nvPr>
        </p:nvSpPr>
        <p:spPr/>
        <p:txBody>
          <a:bodyPr/>
          <a:lstStyle/>
          <a:p>
            <a:r>
              <a:rPr lang="en-US" dirty="0"/>
              <a:t>Basically these are the same thing; a centriole is made up of nine (9) sets of triplet microtubules. A centriole is commonly found in the centrosome. The centriole is a short cylinder-like structure while Basal bodies are commonly found just beneath the plasma membrane. Centrioles seem to determine the position of the </a:t>
            </a:r>
            <a:r>
              <a:rPr lang="en-US" dirty="0" err="1"/>
              <a:t>pericentriolar</a:t>
            </a:r>
            <a:r>
              <a:rPr lang="en-US" dirty="0"/>
              <a:t> material, which in turn affects the polarity of the cell.</a:t>
            </a:r>
          </a:p>
        </p:txBody>
      </p:sp>
    </p:spTree>
    <p:extLst>
      <p:ext uri="{BB962C8B-B14F-4D97-AF65-F5344CB8AC3E}">
        <p14:creationId xmlns:p14="http://schemas.microsoft.com/office/powerpoint/2010/main" val="412466073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Case Study</a:t>
            </a:r>
            <a:endParaRPr lang="en-US" dirty="0"/>
          </a:p>
        </p:txBody>
      </p:sp>
      <p:sp>
        <p:nvSpPr>
          <p:cNvPr id="3" name="عنصر نائب للمحتوى 2"/>
          <p:cNvSpPr>
            <a:spLocks noGrp="1"/>
          </p:cNvSpPr>
          <p:nvPr>
            <p:ph idx="1"/>
          </p:nvPr>
        </p:nvSpPr>
        <p:spPr/>
        <p:txBody>
          <a:bodyPr/>
          <a:lstStyle/>
          <a:p>
            <a:r>
              <a:rPr lang="en-US" dirty="0"/>
              <a:t>5 years old boy presents with bony pain , anemia and easy bleeding from minor </a:t>
            </a:r>
            <a:r>
              <a:rPr lang="en-US" dirty="0" smtClean="0"/>
              <a:t>cut</a:t>
            </a:r>
            <a:r>
              <a:rPr lang="en-US" dirty="0"/>
              <a:t>, with gross abdominal distention ,he appear short than his peers, the doctor </a:t>
            </a:r>
          </a:p>
          <a:p>
            <a:r>
              <a:rPr lang="en-US" dirty="0"/>
              <a:t> </a:t>
            </a:r>
            <a:r>
              <a:rPr lang="en-US" dirty="0" smtClean="0"/>
              <a:t>examine </a:t>
            </a:r>
            <a:r>
              <a:rPr lang="en-US" dirty="0"/>
              <a:t>him and do some lab test then told his father that he has </a:t>
            </a:r>
            <a:r>
              <a:rPr lang="en-US" dirty="0" err="1"/>
              <a:t>Gaucher</a:t>
            </a:r>
            <a:r>
              <a:rPr lang="en-US" dirty="0"/>
              <a:t> </a:t>
            </a:r>
            <a:r>
              <a:rPr lang="en-US" dirty="0" smtClean="0"/>
              <a:t>disease ( </a:t>
            </a:r>
            <a:r>
              <a:rPr lang="en-US" dirty="0"/>
              <a:t>rare </a:t>
            </a:r>
            <a:r>
              <a:rPr lang="en-US" dirty="0" err="1"/>
              <a:t>lysosomal</a:t>
            </a:r>
            <a:r>
              <a:rPr lang="en-US" dirty="0"/>
              <a:t> storage </a:t>
            </a:r>
            <a:r>
              <a:rPr lang="en-US" dirty="0" err="1"/>
              <a:t>diseas</a:t>
            </a:r>
            <a:r>
              <a:rPr lang="en-US" dirty="0"/>
              <a:t>), what is lysosomes. </a:t>
            </a:r>
          </a:p>
          <a:p>
            <a:endParaRPr lang="en-US" dirty="0"/>
          </a:p>
        </p:txBody>
      </p:sp>
    </p:spTree>
    <p:extLst>
      <p:ext uri="{BB962C8B-B14F-4D97-AF65-F5344CB8AC3E}">
        <p14:creationId xmlns:p14="http://schemas.microsoft.com/office/powerpoint/2010/main" val="237400365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92697"/>
            <a:ext cx="705678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78026"/>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404664"/>
            <a:ext cx="6512511" cy="1143000"/>
          </a:xfrm>
        </p:spPr>
        <p:txBody>
          <a:bodyPr/>
          <a:lstStyle/>
          <a:p>
            <a:pPr algn="l"/>
            <a:r>
              <a:rPr lang="en-US" dirty="0" smtClean="0"/>
              <a:t>Lysosomes</a:t>
            </a:r>
            <a:endParaRPr lang="ar-IQ" dirty="0"/>
          </a:p>
        </p:txBody>
      </p:sp>
      <p:sp>
        <p:nvSpPr>
          <p:cNvPr id="3" name="عنصر نائب للمحتوى 2"/>
          <p:cNvSpPr>
            <a:spLocks noGrp="1"/>
          </p:cNvSpPr>
          <p:nvPr>
            <p:ph idx="1"/>
          </p:nvPr>
        </p:nvSpPr>
        <p:spPr>
          <a:xfrm>
            <a:off x="899592" y="1988840"/>
            <a:ext cx="7704856" cy="3474720"/>
          </a:xfrm>
        </p:spPr>
        <p:txBody>
          <a:bodyPr>
            <a:normAutofit lnSpcReduction="10000"/>
          </a:bodyPr>
          <a:lstStyle/>
          <a:p>
            <a:pPr lvl="0">
              <a:buClr>
                <a:srgbClr val="F14124">
                  <a:lumMod val="75000"/>
                </a:srgbClr>
              </a:buClr>
            </a:pPr>
            <a:r>
              <a:rPr lang="en-US" sz="3200" i="1">
                <a:solidFill>
                  <a:prstClr val="black">
                    <a:lumMod val="75000"/>
                    <a:lumOff val="25000"/>
                  </a:prstClr>
                </a:solidFill>
              </a:rPr>
              <a:t>Definition</a:t>
            </a:r>
          </a:p>
          <a:p>
            <a:r>
              <a:rPr lang="en-US" smtClean="0"/>
              <a:t>Lysosomes </a:t>
            </a:r>
            <a:r>
              <a:rPr lang="en-US" dirty="0" smtClean="0"/>
              <a:t>are simple one membrane bound sacs filled with about 40 different hydrolytic digestive enzymes and are particularly abundant in cells with great phagocytic activity (e.g., macrophages, neutrophils). Although the nature and activity of </a:t>
            </a:r>
            <a:r>
              <a:rPr lang="en-US" dirty="0" err="1" smtClean="0"/>
              <a:t>lysosomal</a:t>
            </a:r>
            <a:r>
              <a:rPr lang="en-US" dirty="0" smtClean="0"/>
              <a:t> enzymes vary depending on the cell type, the most common are acid </a:t>
            </a:r>
            <a:r>
              <a:rPr lang="en-US" dirty="0" err="1" smtClean="0"/>
              <a:t>hydrolyases</a:t>
            </a:r>
            <a:r>
              <a:rPr lang="en-US" dirty="0" smtClean="0"/>
              <a:t> such as proteases, nucleases, phosphatases, phospholipases, </a:t>
            </a:r>
            <a:r>
              <a:rPr lang="en-US" dirty="0" err="1" smtClean="0"/>
              <a:t>sulfatases</a:t>
            </a:r>
            <a:r>
              <a:rPr lang="en-US" dirty="0" smtClean="0"/>
              <a:t> and ß- </a:t>
            </a:r>
            <a:r>
              <a:rPr lang="en-US" dirty="0" err="1" smtClean="0"/>
              <a:t>glucuronidase</a:t>
            </a:r>
            <a:r>
              <a:rPr lang="en-US" dirty="0" smtClean="0"/>
              <a:t>. </a:t>
            </a:r>
            <a:endParaRPr lang="ar-IQ" dirty="0"/>
          </a:p>
        </p:txBody>
      </p:sp>
    </p:spTree>
    <p:extLst>
      <p:ext uri="{BB962C8B-B14F-4D97-AF65-F5344CB8AC3E}">
        <p14:creationId xmlns:p14="http://schemas.microsoft.com/office/powerpoint/2010/main" val="409246554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03648" y="1556792"/>
            <a:ext cx="6512511" cy="1143000"/>
          </a:xfrm>
        </p:spPr>
        <p:txBody>
          <a:bodyPr/>
          <a:lstStyle/>
          <a:p>
            <a:r>
              <a:rPr lang="en-US" dirty="0" smtClean="0"/>
              <a:t>What is Lysosomes ? </a:t>
            </a:r>
            <a:endParaRPr lang="en-US" dirty="0"/>
          </a:p>
        </p:txBody>
      </p:sp>
    </p:spTree>
    <p:extLst>
      <p:ext uri="{BB962C8B-B14F-4D97-AF65-F5344CB8AC3E}">
        <p14:creationId xmlns:p14="http://schemas.microsoft.com/office/powerpoint/2010/main" val="336256994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611560" y="731520"/>
            <a:ext cx="7920880" cy="5649808"/>
          </a:xfrm>
        </p:spPr>
        <p:txBody>
          <a:bodyPr>
            <a:normAutofit fontScale="92500" lnSpcReduction="10000"/>
          </a:bodyPr>
          <a:lstStyle/>
          <a:p>
            <a:pPr algn="l"/>
            <a:r>
              <a:rPr lang="en-US" sz="3400" dirty="0"/>
              <a:t>Lysosome bounded by a single lipoprotein membrane. They are globular having a diameter of 0.2 to 0.8 microns. </a:t>
            </a:r>
            <a:endParaRPr lang="en-US" sz="3400" dirty="0" smtClean="0"/>
          </a:p>
          <a:p>
            <a:pPr algn="l"/>
            <a:endParaRPr lang="en-US" sz="3400" dirty="0"/>
          </a:p>
          <a:p>
            <a:pPr algn="l"/>
            <a:r>
              <a:rPr lang="en-US" sz="3400" dirty="0" smtClean="0"/>
              <a:t>The </a:t>
            </a:r>
            <a:r>
              <a:rPr lang="en-US" sz="3400" dirty="0"/>
              <a:t>lipoprotein membrane insulates the enzymes from the rest of the cell (protected) because the enzymes have optimal activity at an acidic pH (~5). </a:t>
            </a:r>
            <a:endParaRPr lang="en-US" sz="3400" dirty="0" smtClean="0"/>
          </a:p>
          <a:p>
            <a:pPr algn="l"/>
            <a:endParaRPr lang="en-US" sz="3400" dirty="0"/>
          </a:p>
          <a:p>
            <a:pPr algn="l"/>
            <a:r>
              <a:rPr lang="en-US" sz="3400" dirty="0" smtClean="0"/>
              <a:t>Any </a:t>
            </a:r>
            <a:r>
              <a:rPr lang="en-US" sz="3400" dirty="0"/>
              <a:t>leaked lysosomal enzymes are practically inactive at the pH of cytosol (~7.2) and harmless to the cell.</a:t>
            </a:r>
          </a:p>
          <a:p>
            <a:pPr algn="l"/>
            <a:endParaRPr lang="ar-IQ" dirty="0"/>
          </a:p>
        </p:txBody>
      </p:sp>
    </p:spTree>
    <p:extLst>
      <p:ext uri="{BB962C8B-B14F-4D97-AF65-F5344CB8AC3E}">
        <p14:creationId xmlns:p14="http://schemas.microsoft.com/office/powerpoint/2010/main" val="128186099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908720"/>
            <a:ext cx="7920880" cy="1143000"/>
          </a:xfrm>
        </p:spPr>
        <p:txBody>
          <a:bodyPr>
            <a:normAutofit fontScale="90000"/>
          </a:bodyPr>
          <a:lstStyle/>
          <a:p>
            <a:r>
              <a:rPr lang="en-US" dirty="0" smtClean="0"/>
              <a:t>What the Functions of Lysosomes </a:t>
            </a:r>
            <a:endParaRPr lang="en-US" dirty="0"/>
          </a:p>
        </p:txBody>
      </p:sp>
    </p:spTree>
    <p:extLst>
      <p:ext uri="{BB962C8B-B14F-4D97-AF65-F5344CB8AC3E}">
        <p14:creationId xmlns:p14="http://schemas.microsoft.com/office/powerpoint/2010/main" val="121087139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1143000" y="731520"/>
            <a:ext cx="7605464" cy="5145752"/>
          </a:xfrm>
        </p:spPr>
        <p:txBody>
          <a:bodyPr>
            <a:normAutofit/>
          </a:bodyPr>
          <a:lstStyle/>
          <a:p>
            <a:pPr algn="l"/>
            <a:r>
              <a:rPr lang="en-US" sz="2800" dirty="0"/>
              <a:t>Lysosomal enzymes can hydrolyze proteins, fats, polysaccharides, and nucleic acids. These enzymes are synthesized by the Rough Endoplasmic Reticulum (RER) and then sorted into secretory vesicles (lysosomes) in the Golgi apparatus. Material taken from the cellular environment by endocytosis is digested when lysosomes fuse with the membrane of phagosome or </a:t>
            </a:r>
            <a:r>
              <a:rPr lang="en-US" sz="2800" dirty="0" err="1"/>
              <a:t>pinocytic</a:t>
            </a:r>
            <a:r>
              <a:rPr lang="en-US" sz="2800" dirty="0"/>
              <a:t> vesicle. </a:t>
            </a:r>
            <a:endParaRPr lang="ar-IQ" sz="2800" dirty="0"/>
          </a:p>
        </p:txBody>
      </p:sp>
    </p:spTree>
    <p:extLst>
      <p:ext uri="{BB962C8B-B14F-4D97-AF65-F5344CB8AC3E}">
        <p14:creationId xmlns:p14="http://schemas.microsoft.com/office/powerpoint/2010/main" val="47975595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980728"/>
            <a:ext cx="7488832" cy="1143000"/>
          </a:xfrm>
        </p:spPr>
        <p:txBody>
          <a:bodyPr/>
          <a:lstStyle/>
          <a:p>
            <a:r>
              <a:rPr lang="en-US" dirty="0" smtClean="0"/>
              <a:t>What types of Lysosomes </a:t>
            </a:r>
            <a:endParaRPr lang="en-US" dirty="0"/>
          </a:p>
        </p:txBody>
      </p:sp>
    </p:spTree>
    <p:extLst>
      <p:ext uri="{BB962C8B-B14F-4D97-AF65-F5344CB8AC3E}">
        <p14:creationId xmlns:p14="http://schemas.microsoft.com/office/powerpoint/2010/main" val="370274904"/>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303</TotalTime>
  <Words>1091</Words>
  <Application>Microsoft Office PowerPoint</Application>
  <PresentationFormat>عرض على الشاشة (3:4)‏</PresentationFormat>
  <Paragraphs>64</Paragraphs>
  <Slides>30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30</vt:i4>
      </vt:variant>
    </vt:vector>
  </HeadingPairs>
  <TitlesOfParts>
    <vt:vector size="35" baseType="lpstr">
      <vt:lpstr>Arial</vt:lpstr>
      <vt:lpstr>Impact</vt:lpstr>
      <vt:lpstr>Tahoma</vt:lpstr>
      <vt:lpstr>Times New Roman</vt:lpstr>
      <vt:lpstr>NewsPrint</vt:lpstr>
      <vt:lpstr>Dr. Emad Kudhair Abbas</vt:lpstr>
      <vt:lpstr>Objective learning </vt:lpstr>
      <vt:lpstr>Case Study</vt:lpstr>
      <vt:lpstr>Lysosomes</vt:lpstr>
      <vt:lpstr>What is Lysosomes ? </vt:lpstr>
      <vt:lpstr>عرض تقديمي في PowerPoint</vt:lpstr>
      <vt:lpstr>What the Functions of Lysosomes </vt:lpstr>
      <vt:lpstr>عرض تقديمي في PowerPoint</vt:lpstr>
      <vt:lpstr>What types of Lysosomes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Peroxisomes or microbodies</vt:lpstr>
      <vt:lpstr>عرض تقديمي في PowerPoint</vt:lpstr>
      <vt:lpstr>عرض تقديمي في PowerPoint</vt:lpstr>
      <vt:lpstr>عرض تقديمي في PowerPoint</vt:lpstr>
      <vt:lpstr>The main functions of peroxisomes</vt:lpstr>
      <vt:lpstr>عرض تقديمي في PowerPoint</vt:lpstr>
      <vt:lpstr>Centrosome</vt:lpstr>
      <vt:lpstr>عرض تقديمي في PowerPoint</vt:lpstr>
      <vt:lpstr>عرض تقديمي في PowerPoint</vt:lpstr>
      <vt:lpstr>The Structure of centriole</vt:lpstr>
      <vt:lpstr>Structure of centriole</vt:lpstr>
      <vt:lpstr>Ultrastructure of the centriole</vt:lpstr>
      <vt:lpstr>عرض تقديمي في PowerPoint</vt:lpstr>
      <vt:lpstr>Centrioles and basal bodies</vt:lpstr>
      <vt:lpstr>عرض تقديمي في PowerPoint</vt:lpstr>
    </vt:vector>
  </TitlesOfParts>
  <Company>By DR.Ahmed Saker 2o1O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Golgi Apparatus (complex)</dc:title>
  <dc:creator>dell</dc:creator>
  <cp:lastModifiedBy>DR.Ahmed Saker 2O14</cp:lastModifiedBy>
  <cp:revision>41</cp:revision>
  <dcterms:created xsi:type="dcterms:W3CDTF">2017-11-17T16:18:14Z</dcterms:created>
  <dcterms:modified xsi:type="dcterms:W3CDTF">2024-05-01T16:38:36Z</dcterms:modified>
</cp:coreProperties>
</file>